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6" r:id="rId3"/>
    <p:sldId id="261" r:id="rId4"/>
    <p:sldId id="259" r:id="rId5"/>
    <p:sldId id="263" r:id="rId6"/>
    <p:sldId id="267" r:id="rId7"/>
    <p:sldId id="269" r:id="rId8"/>
    <p:sldId id="266" r:id="rId9"/>
    <p:sldId id="265" r:id="rId10"/>
    <p:sldId id="271" r:id="rId11"/>
    <p:sldId id="268" r:id="rId12"/>
    <p:sldId id="262" r:id="rId13"/>
    <p:sldId id="264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C942AA-9CEE-4834-A3BC-E14566724E8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D34C16-6E89-410C-8163-053741CD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Лучшее, что есть в жизни, - возможность заниматься делом, которое того стоит.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Рузвельт 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1" y="1690688"/>
            <a:ext cx="11100759" cy="466439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 smtClean="0">
              <a:solidFill>
                <a:srgbClr val="7A7A7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Профориентация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комплекс психолого-педагогических мер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направленный на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 школьника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 реализуется через учебно- воспитательный процесс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внеурочную и внешкольную работу с учащимися.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7A7A7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7A7A7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7A7A7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1800" b="1" dirty="0" smtClean="0">
              <a:solidFill>
                <a:srgbClr val="7A7A7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Усть-Ярульская СОШ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2023уч.год</a:t>
            </a:r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>
              <a:solidFill>
                <a:srgbClr val="7A7A7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91" y="1482247"/>
            <a:ext cx="2712309" cy="2729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65" y="1917109"/>
            <a:ext cx="1775759" cy="25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1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305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обучающихся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классов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6678182"/>
              </p:ext>
            </p:extLst>
          </p:nvPr>
        </p:nvGraphicFramePr>
        <p:xfrm>
          <a:off x="609600" y="668214"/>
          <a:ext cx="10354407" cy="1344889"/>
        </p:xfrm>
        <a:graphic>
          <a:graphicData uri="http://schemas.openxmlformats.org/drawingml/2006/table">
            <a:tbl>
              <a:tblPr firstRow="1" firstCol="1" bandRow="1"/>
              <a:tblGrid>
                <a:gridCol w="3837171">
                  <a:extLst>
                    <a:ext uri="{9D8B030D-6E8A-4147-A177-3AD203B41FA5}">
                      <a16:colId xmlns:a16="http://schemas.microsoft.com/office/drawing/2014/main" val="131564149"/>
                    </a:ext>
                  </a:extLst>
                </a:gridCol>
                <a:gridCol w="1254950">
                  <a:extLst>
                    <a:ext uri="{9D8B030D-6E8A-4147-A177-3AD203B41FA5}">
                      <a16:colId xmlns:a16="http://schemas.microsoft.com/office/drawing/2014/main" val="818407721"/>
                    </a:ext>
                  </a:extLst>
                </a:gridCol>
                <a:gridCol w="2313151">
                  <a:extLst>
                    <a:ext uri="{9D8B030D-6E8A-4147-A177-3AD203B41FA5}">
                      <a16:colId xmlns:a16="http://schemas.microsoft.com/office/drawing/2014/main" val="4225672194"/>
                    </a:ext>
                  </a:extLst>
                </a:gridCol>
                <a:gridCol w="1690994">
                  <a:extLst>
                    <a:ext uri="{9D8B030D-6E8A-4147-A177-3AD203B41FA5}">
                      <a16:colId xmlns:a16="http://schemas.microsoft.com/office/drawing/2014/main" val="2350724195"/>
                    </a:ext>
                  </a:extLst>
                </a:gridCol>
                <a:gridCol w="1258141">
                  <a:extLst>
                    <a:ext uri="{9D8B030D-6E8A-4147-A177-3AD203B41FA5}">
                      <a16:colId xmlns:a16="http://schemas.microsoft.com/office/drawing/2014/main" val="2198131997"/>
                    </a:ext>
                  </a:extLst>
                </a:gridCol>
              </a:tblGrid>
              <a:tr h="2830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с ОВЗ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870747"/>
                  </a:ext>
                </a:extLst>
              </a:tr>
              <a:tr h="339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Уярский с\х техникум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1(второе образование)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895768"/>
                  </a:ext>
                </a:extLst>
              </a:tr>
              <a:tr h="339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Ирбейский филиал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 инвалид)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08502"/>
                  </a:ext>
                </a:extLst>
              </a:tr>
              <a:tr h="339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Политехнический колледж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5225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11207"/>
              </p:ext>
            </p:extLst>
          </p:nvPr>
        </p:nvGraphicFramePr>
        <p:xfrm>
          <a:off x="609599" y="2356341"/>
          <a:ext cx="10354407" cy="4281850"/>
        </p:xfrm>
        <a:graphic>
          <a:graphicData uri="http://schemas.openxmlformats.org/drawingml/2006/table">
            <a:tbl>
              <a:tblPr firstRow="1" firstCol="1" bandRow="1"/>
              <a:tblGrid>
                <a:gridCol w="5696935">
                  <a:extLst>
                    <a:ext uri="{9D8B030D-6E8A-4147-A177-3AD203B41FA5}">
                      <a16:colId xmlns:a16="http://schemas.microsoft.com/office/drawing/2014/main" val="3432979690"/>
                    </a:ext>
                  </a:extLst>
                </a:gridCol>
                <a:gridCol w="1133672">
                  <a:extLst>
                    <a:ext uri="{9D8B030D-6E8A-4147-A177-3AD203B41FA5}">
                      <a16:colId xmlns:a16="http://schemas.microsoft.com/office/drawing/2014/main" val="4100926367"/>
                    </a:ext>
                  </a:extLst>
                </a:gridCol>
                <a:gridCol w="1133672">
                  <a:extLst>
                    <a:ext uri="{9D8B030D-6E8A-4147-A177-3AD203B41FA5}">
                      <a16:colId xmlns:a16="http://schemas.microsoft.com/office/drawing/2014/main" val="3301496783"/>
                    </a:ext>
                  </a:extLst>
                </a:gridCol>
                <a:gridCol w="1195064">
                  <a:extLst>
                    <a:ext uri="{9D8B030D-6E8A-4147-A177-3AD203B41FA5}">
                      <a16:colId xmlns:a16="http://schemas.microsoft.com/office/drawing/2014/main" val="2082316188"/>
                    </a:ext>
                  </a:extLst>
                </a:gridCol>
                <a:gridCol w="1195064">
                  <a:extLst>
                    <a:ext uri="{9D8B030D-6E8A-4147-A177-3AD203B41FA5}">
                      <a16:colId xmlns:a16="http://schemas.microsoft.com/office/drawing/2014/main" val="631132783"/>
                    </a:ext>
                  </a:extLst>
                </a:gridCol>
              </a:tblGrid>
              <a:tr h="355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заведения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4044"/>
                  </a:ext>
                </a:extLst>
              </a:tr>
              <a:tr h="355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Уярский с\х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556912"/>
                  </a:ext>
                </a:extLst>
              </a:tr>
              <a:tr h="355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Ирбейский филиал Уяр с/х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208569"/>
                  </a:ext>
                </a:extLst>
              </a:tr>
              <a:tr h="355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Политехнический колледж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65025"/>
                  </a:ext>
                </a:extLst>
              </a:tr>
              <a:tr h="3600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техникум отраслевых технологий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41694"/>
                  </a:ext>
                </a:extLst>
              </a:tr>
              <a:tr h="3600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ЧПОУ «Красноярский гуманитарно-экономический техникум»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91009"/>
                  </a:ext>
                </a:extLst>
              </a:tr>
              <a:tr h="711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«Красноярский колледж радиоэлектроники и информационных технологий»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012325"/>
                  </a:ext>
                </a:extLst>
              </a:tr>
              <a:tr h="355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КГАПОУ «КМТ им. В.П. Астафьева»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96314"/>
                  </a:ext>
                </a:extLst>
              </a:tr>
              <a:tr h="711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«Сибирский государственный университет водного транспорта»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603440"/>
                  </a:ext>
                </a:extLst>
              </a:tr>
              <a:tr h="3600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КГБПОУ «Красноярский аграрный техникум»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9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70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91" y="365125"/>
            <a:ext cx="10996071" cy="65595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Внеурочная деятельность-   </a:t>
            </a:r>
            <a:r>
              <a:rPr lang="ru-RU" sz="2400" b="1" dirty="0" smtClean="0"/>
              <a:t>«</a:t>
            </a:r>
            <a:r>
              <a:rPr lang="ru-RU" sz="2400" dirty="0" smtClean="0"/>
              <a:t>Выборная кампания», квест-игра «В мире профессий», экскурсия ООО «Дары Малиновки», Полицейский класс…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" y="1745132"/>
            <a:ext cx="3199911" cy="21332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" y="4101765"/>
            <a:ext cx="3180931" cy="2120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9" y="1448012"/>
            <a:ext cx="3016371" cy="2236472"/>
          </a:xfrm>
          <a:prstGeom prst="rect">
            <a:avLst/>
          </a:prstGeom>
        </p:spPr>
      </p:pic>
      <p:pic>
        <p:nvPicPr>
          <p:cNvPr id="7" name="Picture 6" descr="C:\Documents and Settings\User\Рабочий стол\фото 2016 - 2017\апрель\фестиваль профессий\P414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6321" y="1554480"/>
            <a:ext cx="2869377" cy="215211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3" y="3960979"/>
            <a:ext cx="3496291" cy="2622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63" y="3993646"/>
            <a:ext cx="3291599" cy="24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42855"/>
            <a:ext cx="10363200" cy="8782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Взаимодействие и сотрудничество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с образовательными учреждениями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09" y="1500174"/>
            <a:ext cx="2762269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Политехнический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колледж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83" y="1500174"/>
            <a:ext cx="2476517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Технологический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1252" y="1500174"/>
            <a:ext cx="2190765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Медицинский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техникум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7768" y="1500174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Педагогический колледж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211" y="2357430"/>
            <a:ext cx="228601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Kansk-kpk@rambler.ru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9472" y="245934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ktt@mail.ru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91252" y="2428868"/>
            <a:ext cx="2190765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meduch@kansk.krasnet.ru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53520" y="2428868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Kanskcol@rambler.ru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0723" y="3643314"/>
            <a:ext cx="2476517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Ирбейское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ПУ-78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7504" y="3714752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Ирша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ПУ-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68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21" y="4714884"/>
            <a:ext cx="257176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E-mail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pu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-78@yandex.ru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Ирбейское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Ленина 8а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58005" y="4714884"/>
            <a:ext cx="2762269" cy="10715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http//pu68-irha.narod.ru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Красноярский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край,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Рыбинский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район, пгт.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Ирша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,ул.Студенческая,1а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14469" y="2214554"/>
            <a:ext cx="95251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81488" y="2214554"/>
            <a:ext cx="95251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239010" y="2214554"/>
            <a:ext cx="60959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0287031" y="2285992"/>
            <a:ext cx="190501" cy="7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333732" y="4357694"/>
            <a:ext cx="6095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8286765" y="4429132"/>
            <a:ext cx="95251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7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311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Профориентационные встречи </a:t>
            </a:r>
            <a:r>
              <a:rPr lang="ru-RU" sz="2400" dirty="0" smtClean="0"/>
              <a:t>с представителями политехнического, библиотечного, медицинского, филиала </a:t>
            </a:r>
            <a:r>
              <a:rPr lang="ru-RU" sz="2400" dirty="0" err="1" smtClean="0"/>
              <a:t>Уярского</a:t>
            </a:r>
            <a:r>
              <a:rPr lang="ru-RU" sz="2400" dirty="0" smtClean="0"/>
              <a:t> с/</a:t>
            </a:r>
            <a:r>
              <a:rPr lang="ru-RU" sz="2400" dirty="0" err="1" smtClean="0"/>
              <a:t>х</a:t>
            </a:r>
            <a:r>
              <a:rPr lang="ru-RU" sz="2400" dirty="0" smtClean="0"/>
              <a:t> техникума.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1" y="1472915"/>
            <a:ext cx="3466435" cy="23109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02" y="1925878"/>
            <a:ext cx="2755199" cy="3715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19" y="2628395"/>
            <a:ext cx="3766868" cy="2825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7" y="4028767"/>
            <a:ext cx="3871044" cy="25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2520" y="179832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«Чтобы не ошибиться, нужно иметь опыт. Чтобы иметь опыт, нужно ошибаться».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610" y="345057"/>
            <a:ext cx="11248844" cy="612475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профориентационной работы в школе: 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профориентационной поддержки учащимся в процессе выбора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будущей профессиональной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школьников профессионального самоопределения в условиях свободы выбора сферы деятельности, в соответствии со своими возможностями, способностями и с учетом требований рынка труда.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- 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о предпочтениях, склонностях и возможностях учащихся;</a:t>
            </a:r>
            <a:endParaRPr lang="ru-RU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-   выработка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гибкой системы сотрудничества старшей ступени школы с учреждениями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marL="342900" lvl="0" indent="-342900" algn="l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дополнительного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профессионального образования.</a:t>
            </a:r>
            <a:endParaRPr lang="ru-RU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профессиональной ориентации учащихся:</a:t>
            </a:r>
            <a:endParaRPr lang="ru-RU" sz="18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Профессиональной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просвещение;</a:t>
            </a:r>
            <a:endParaRPr lang="ru-RU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Профессиональная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диагностика;</a:t>
            </a:r>
            <a:endParaRPr lang="ru-RU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Профессиональная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и др.</a:t>
            </a:r>
            <a:endParaRPr lang="ru-RU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35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69277" y="0"/>
            <a:ext cx="10515600" cy="4114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4930"/>
              </p:ext>
            </p:extLst>
          </p:nvPr>
        </p:nvGraphicFramePr>
        <p:xfrm>
          <a:off x="198120" y="701039"/>
          <a:ext cx="11780520" cy="595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142">
                  <a:extLst>
                    <a:ext uri="{9D8B030D-6E8A-4147-A177-3AD203B41FA5}">
                      <a16:colId xmlns:a16="http://schemas.microsoft.com/office/drawing/2014/main" val="2822700821"/>
                    </a:ext>
                  </a:extLst>
                </a:gridCol>
                <a:gridCol w="4075537">
                  <a:extLst>
                    <a:ext uri="{9D8B030D-6E8A-4147-A177-3AD203B41FA5}">
                      <a16:colId xmlns:a16="http://schemas.microsoft.com/office/drawing/2014/main" val="550001433"/>
                    </a:ext>
                  </a:extLst>
                </a:gridCol>
                <a:gridCol w="3926841">
                  <a:extLst>
                    <a:ext uri="{9D8B030D-6E8A-4147-A177-3AD203B41FA5}">
                      <a16:colId xmlns:a16="http://schemas.microsoft.com/office/drawing/2014/main" val="396166374"/>
                    </a:ext>
                  </a:extLst>
                </a:gridCol>
              </a:tblGrid>
              <a:tr h="973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Организационно-методическая деятельность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Комплекс профориентационных  услуг в виде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проф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диагностических мероприятий, занятий и тренингов по планированию карьеры.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Работа с родителями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97141"/>
                  </a:ext>
                </a:extLst>
              </a:tr>
              <a:tr h="753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Работа координаторов по профориентационной работе в подборке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Диагностика </a:t>
                      </a:r>
                      <a:r>
                        <a:rPr lang="ru-RU" sz="1400" dirty="0" err="1" smtClean="0"/>
                        <a:t>профнаправленности</a:t>
                      </a:r>
                      <a:r>
                        <a:rPr lang="ru-RU" sz="1400" dirty="0" smtClean="0"/>
                        <a:t> (Анкетирование, тестирование)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Анкетирование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61025"/>
                  </a:ext>
                </a:extLst>
              </a:tr>
              <a:tr h="753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Методическая помощь учителям в работе с уч-ся.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Встречи с представителями предприятий, учебных заведений.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-Родительские собрания.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-Лектории  для родителей .</a:t>
                      </a:r>
                    </a:p>
                    <a:p>
                      <a:r>
                        <a:rPr lang="ru-RU" sz="1400" dirty="0" smtClean="0"/>
                        <a:t>-Индивидуальные беседы.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855406"/>
                  </a:ext>
                </a:extLst>
              </a:tr>
              <a:tr h="7537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Копилка методических разработок, сценариев,</a:t>
                      </a:r>
                      <a:r>
                        <a:rPr lang="ru-RU" sz="1400" baseline="0" dirty="0" smtClean="0"/>
                        <a:t> презентаций, видео роликов.,</a:t>
                      </a:r>
                    </a:p>
                    <a:p>
                      <a:r>
                        <a:rPr lang="ru-RU" sz="1400" baseline="0" dirty="0" smtClean="0"/>
                        <a:t>Ссылки на Онлайн- уроки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проведение экскурсий (в учебные заведения, на предприятия)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Привлечение родителей школьников для выступлений перед учащимися с беседами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80212"/>
                  </a:ext>
                </a:extLst>
              </a:tr>
              <a:tr h="11934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Оформление уголка по профориентации школьников.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Консультации по выбору профиля обучения (инд., групп.).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Привлечение родителей учащихся для работы руководителями кружков, спортивных секций, художественных студий, ученических театров, общественных ученических организаций;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37718"/>
                  </a:ext>
                </a:extLst>
              </a:tr>
              <a:tr h="7743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Пед.совет</a:t>
                      </a:r>
                      <a:r>
                        <a:rPr lang="ru-RU" sz="1400" dirty="0" smtClean="0"/>
                        <a:t> « Профориентационная работа в современной школе»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Комплекс профориентационных услуг в виде </a:t>
                      </a:r>
                      <a:r>
                        <a:rPr lang="ru-RU" sz="1400" dirty="0" err="1" smtClean="0"/>
                        <a:t>профдиагностических</a:t>
                      </a:r>
                      <a:r>
                        <a:rPr lang="ru-RU" sz="1400" dirty="0" smtClean="0"/>
                        <a:t> мероприятий, занятий и тренингов по планированию карьеры;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Помощь родителей в организации профессиональных проб старшеклассников на предприятиях;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33544"/>
                  </a:ext>
                </a:extLst>
              </a:tr>
              <a:tr h="75375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Вебинары</a:t>
                      </a:r>
                      <a:r>
                        <a:rPr lang="ru-RU" sz="1400" dirty="0" smtClean="0"/>
                        <a:t>»Современные формы организации профориентационной работы»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Консультации психолога, социального педагога.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Помощь родителей в организации временного трудоустройства учащихся в каникулярное время;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11414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182880"/>
            <a:ext cx="9956800" cy="396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и формы работы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7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782"/>
            <a:ext cx="10515600" cy="4140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профориентация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5700273"/>
              </p:ext>
            </p:extLst>
          </p:nvPr>
        </p:nvGraphicFramePr>
        <p:xfrm>
          <a:off x="379561" y="603854"/>
          <a:ext cx="11611157" cy="2316784"/>
        </p:xfrm>
        <a:graphic>
          <a:graphicData uri="http://schemas.openxmlformats.org/drawingml/2006/table">
            <a:tbl>
              <a:tblPr firstRow="1" firstCol="1" bandRow="1"/>
              <a:tblGrid>
                <a:gridCol w="6508919">
                  <a:extLst>
                    <a:ext uri="{9D8B030D-6E8A-4147-A177-3AD203B41FA5}">
                      <a16:colId xmlns:a16="http://schemas.microsoft.com/office/drawing/2014/main" val="28449259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4280250364"/>
                    </a:ext>
                  </a:extLst>
                </a:gridCol>
                <a:gridCol w="1839153">
                  <a:extLst>
                    <a:ext uri="{9D8B030D-6E8A-4147-A177-3AD203B41FA5}">
                      <a16:colId xmlns:a16="http://schemas.microsoft.com/office/drawing/2014/main" val="2627390414"/>
                    </a:ext>
                  </a:extLst>
                </a:gridCol>
                <a:gridCol w="2104845">
                  <a:extLst>
                    <a:ext uri="{9D8B030D-6E8A-4147-A177-3AD203B41FA5}">
                      <a16:colId xmlns:a16="http://schemas.microsoft.com/office/drawing/2014/main" val="1382835000"/>
                    </a:ext>
                  </a:extLst>
                </a:gridCol>
              </a:tblGrid>
              <a:tr h="29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Дела, события и мероприятия </a:t>
                      </a:r>
                      <a:endParaRPr lang="ru-RU" sz="1400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76917"/>
                  </a:ext>
                </a:extLst>
              </a:tr>
              <a:tr h="413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часы: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«Радуга профессий», «Где работают мои родители».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Кл.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55170"/>
                  </a:ext>
                </a:extLst>
              </a:tr>
              <a:tr h="32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К-с рисунков «Мир профессий»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4-8 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329202"/>
                  </a:ext>
                </a:extLst>
              </a:tr>
              <a:tr h="390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Групповой проект «Что я умею делать лучше всего».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13-14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Кл. руководители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333933"/>
                  </a:ext>
                </a:extLst>
              </a:tr>
              <a:tr h="501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 в сельскую библиотеку, СДК, детский сад  «Тополек», магазины, почтовое отделение  « Почта России».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Кл. руководители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23860"/>
                  </a:ext>
                </a:extLst>
              </a:tr>
              <a:tr h="24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Отряд ЮИД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ОБЖ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1352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49746"/>
              </p:ext>
            </p:extLst>
          </p:nvPr>
        </p:nvGraphicFramePr>
        <p:xfrm>
          <a:off x="379561" y="3036501"/>
          <a:ext cx="11611157" cy="3660205"/>
        </p:xfrm>
        <a:graphic>
          <a:graphicData uri="http://schemas.openxmlformats.org/drawingml/2006/table">
            <a:tbl>
              <a:tblPr firstRow="1" firstCol="1" bandRow="1"/>
              <a:tblGrid>
                <a:gridCol w="6539399">
                  <a:extLst>
                    <a:ext uri="{9D8B030D-6E8A-4147-A177-3AD203B41FA5}">
                      <a16:colId xmlns:a16="http://schemas.microsoft.com/office/drawing/2014/main" val="377412033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182281150"/>
                    </a:ext>
                  </a:extLst>
                </a:gridCol>
                <a:gridCol w="1863991">
                  <a:extLst>
                    <a:ext uri="{9D8B030D-6E8A-4147-A177-3AD203B41FA5}">
                      <a16:colId xmlns:a16="http://schemas.microsoft.com/office/drawing/2014/main" val="179933708"/>
                    </a:ext>
                  </a:extLst>
                </a:gridCol>
                <a:gridCol w="2095247">
                  <a:extLst>
                    <a:ext uri="{9D8B030D-6E8A-4147-A177-3AD203B41FA5}">
                      <a16:colId xmlns:a16="http://schemas.microsoft.com/office/drawing/2014/main" val="1104956815"/>
                    </a:ext>
                  </a:extLst>
                </a:gridCol>
              </a:tblGrid>
              <a:tr h="483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часы: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будущего», «Атлас профессий», «Моё будущее в различных профессиях».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300321"/>
                  </a:ext>
                </a:extLst>
              </a:tr>
              <a:tr h="37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«ПроеКториЯ»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Вожатая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28715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«Билет в будущее»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243119"/>
                  </a:ext>
                </a:extLst>
              </a:tr>
              <a:tr h="373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Проекты и исследования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«Профессии будущего»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17-18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Методист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59749"/>
                  </a:ext>
                </a:extLst>
              </a:tr>
              <a:tr h="373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профессий: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Профориентационные, деловые игры, квесты, решение кейсов.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по ВР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32633"/>
                  </a:ext>
                </a:extLst>
              </a:tr>
              <a:tr h="181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Губернаторский отряд (трудоустройство)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по 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6598"/>
                  </a:ext>
                </a:extLst>
              </a:tr>
              <a:tr h="37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Экскурсия-погружение в профессию Уяр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с\х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–Апрель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 по 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145728"/>
                  </a:ext>
                </a:extLst>
              </a:tr>
              <a:tr h="37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с психологом «Введение в мир профессий»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психолог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08215"/>
                  </a:ext>
                </a:extLst>
              </a:tr>
              <a:tr h="37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 в  администрацию села, сельскую библиотеку, СДК, детский сад  «Тополек», почтовое отделение  « Почта России,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Ирбейский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разрез»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333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78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2612325"/>
              </p:ext>
            </p:extLst>
          </p:nvPr>
        </p:nvGraphicFramePr>
        <p:xfrm>
          <a:off x="172529" y="155281"/>
          <a:ext cx="11852698" cy="6607419"/>
        </p:xfrm>
        <a:graphic>
          <a:graphicData uri="http://schemas.openxmlformats.org/drawingml/2006/table">
            <a:tbl>
              <a:tblPr firstRow="1" firstCol="1" bandRow="1"/>
              <a:tblGrid>
                <a:gridCol w="7919596">
                  <a:extLst>
                    <a:ext uri="{9D8B030D-6E8A-4147-A177-3AD203B41FA5}">
                      <a16:colId xmlns:a16="http://schemas.microsoft.com/office/drawing/2014/main" val="68769416"/>
                    </a:ext>
                  </a:extLst>
                </a:gridCol>
                <a:gridCol w="689568">
                  <a:extLst>
                    <a:ext uri="{9D8B030D-6E8A-4147-A177-3AD203B41FA5}">
                      <a16:colId xmlns:a16="http://schemas.microsoft.com/office/drawing/2014/main" val="3571105940"/>
                    </a:ext>
                  </a:extLst>
                </a:gridCol>
                <a:gridCol w="1381479">
                  <a:extLst>
                    <a:ext uri="{9D8B030D-6E8A-4147-A177-3AD203B41FA5}">
                      <a16:colId xmlns:a16="http://schemas.microsoft.com/office/drawing/2014/main" val="1921275244"/>
                    </a:ext>
                  </a:extLst>
                </a:gridCol>
                <a:gridCol w="1862055">
                  <a:extLst>
                    <a:ext uri="{9D8B030D-6E8A-4147-A177-3AD203B41FA5}">
                      <a16:colId xmlns:a16="http://schemas.microsoft.com/office/drawing/2014/main" val="4229877932"/>
                    </a:ext>
                  </a:extLst>
                </a:gridCol>
              </a:tblGrid>
              <a:tr h="44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Дела, события и мероприятия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477254"/>
                  </a:ext>
                </a:extLst>
              </a:tr>
              <a:tr h="54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часы: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«Профессии будущего», «Атлас профессий», «Моё будущее в различных профессиях».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183442"/>
                  </a:ext>
                </a:extLst>
              </a:tr>
              <a:tr h="41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ПРОеКТОриЯ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Вожатая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888488"/>
                  </a:ext>
                </a:extLst>
              </a:tr>
              <a:tr h="41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«Билет в будущее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онлайн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уроки, тестирование, пробы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01414"/>
                  </a:ext>
                </a:extLst>
              </a:tr>
              <a:tr h="445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Проекты и исследования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«Мои жизненные планы, перспективы и возможности»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86672"/>
                  </a:ext>
                </a:extLst>
              </a:tr>
              <a:tr h="445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профессий: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Профориентационные, деловые игры, квесты, решение кейсов.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по 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052707"/>
                  </a:ext>
                </a:extLst>
              </a:tr>
              <a:tr h="274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Губернаторский отряд (трудоустройство)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по 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073494"/>
                  </a:ext>
                </a:extLst>
              </a:tr>
              <a:tr h="44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Экскурсия-погружение в профессию Уяр с\х техникум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 –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 Директора  по 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3963"/>
                  </a:ext>
                </a:extLst>
              </a:tr>
              <a:tr h="823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 личностных особенностей, профессиональная «Карта интересов», методика определения интеллектуальных способностей. (Углубленная индивидуальная психодиагностика по запросу учащихся и их родителей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психолог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11617"/>
                  </a:ext>
                </a:extLst>
              </a:tr>
              <a:tr h="274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«Полицейский класс»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875536"/>
                  </a:ext>
                </a:extLst>
              </a:tr>
              <a:tr h="43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открытых дверей «Ярмарка вакансий»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Служба занятости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134010"/>
                  </a:ext>
                </a:extLst>
              </a:tr>
              <a:tr h="257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563129"/>
                  </a:ext>
                </a:extLst>
              </a:tr>
              <a:tr h="802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 в учебные заведения Уярский с\х, Политехнический, Медицинский, Библиотечный, Технологический техникумы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профпробы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-погружение в профессию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плану и приглашениям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ВР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463874"/>
                  </a:ext>
                </a:extLst>
              </a:tr>
              <a:tr h="44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 в  администрацию села, предприятия района,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Ирбейский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разрез»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51" marR="4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575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634317" y="458002"/>
            <a:ext cx="319093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4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0"/>
            <a:ext cx="10957560" cy="8686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Проект ранней  профессиональной ориентации «Билет в будущее» урок «</a:t>
            </a:r>
            <a:r>
              <a:rPr lang="ru-RU" sz="2400" dirty="0" err="1" smtClean="0">
                <a:solidFill>
                  <a:srgbClr val="FF0000"/>
                </a:solidFill>
              </a:rPr>
              <a:t>ПРОеКТОриЯ</a:t>
            </a:r>
            <a:r>
              <a:rPr lang="ru-RU" sz="2400" dirty="0" smtClean="0">
                <a:solidFill>
                  <a:srgbClr val="FF0000"/>
                </a:solidFill>
              </a:rPr>
              <a:t>», уголок «Моя профессия – моё будущее»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49" y="1076839"/>
            <a:ext cx="3485072" cy="23233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05" y="4434842"/>
            <a:ext cx="3160947" cy="2107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528012"/>
            <a:ext cx="2337471" cy="3116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116553"/>
            <a:ext cx="2270760" cy="302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57" y="3752050"/>
            <a:ext cx="2065599" cy="2785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03018"/>
            <a:ext cx="2541627" cy="34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9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365126"/>
            <a:ext cx="10927080" cy="8235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«Точка роста» – </a:t>
            </a:r>
            <a:r>
              <a:rPr lang="ru-RU" sz="2400" b="1" dirty="0" smtClean="0">
                <a:solidFill>
                  <a:srgbClr val="FF0000"/>
                </a:solidFill>
              </a:rPr>
              <a:t>способствует  развитию учащихся навыков и умений  в определенной области знаний.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0" y="4291722"/>
            <a:ext cx="3849419" cy="25662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4" y="1690688"/>
            <a:ext cx="3384708" cy="2256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72" y="1484550"/>
            <a:ext cx="3511037" cy="2340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78" y="1097280"/>
            <a:ext cx="3842638" cy="2561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01" y="4055859"/>
            <a:ext cx="3852355" cy="25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365127"/>
            <a:ext cx="10866120" cy="57975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Уроки ОВЗ  </a:t>
            </a:r>
            <a:r>
              <a:rPr lang="ru-RU" sz="2400" dirty="0" smtClean="0"/>
              <a:t>– формирование общетрудовых профессионально важных навыков (СБО, Сельхоз труд, столярное и швейное дело)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1" y="3542666"/>
            <a:ext cx="2331720" cy="31089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1" y="1479014"/>
            <a:ext cx="2891879" cy="1927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57" y="1005205"/>
            <a:ext cx="3836539" cy="2557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66" y="3785901"/>
            <a:ext cx="4055855" cy="2703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3562901"/>
            <a:ext cx="2252035" cy="3037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31321"/>
            <a:ext cx="2880360" cy="20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5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Квест-игра</a:t>
            </a:r>
            <a:r>
              <a:rPr lang="ru-RU" sz="2400" dirty="0" smtClean="0"/>
              <a:t> «Знакомство с профессиями»  дети с ОВЗ,  инклюзия  с большим интересом включаются в игровую, познавательную  деятельность.   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90" y="1600200"/>
            <a:ext cx="3655219" cy="487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29" y="1487770"/>
            <a:ext cx="2827307" cy="3769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" y="1661781"/>
            <a:ext cx="2612007" cy="3482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6" y="3048002"/>
            <a:ext cx="2561829" cy="3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48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705</TotalTime>
  <Words>967</Words>
  <Application>Microsoft Office PowerPoint</Application>
  <PresentationFormat>Широкоэкранный</PresentationFormat>
  <Paragraphs>286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Schoolbook</vt:lpstr>
      <vt:lpstr>Corbel</vt:lpstr>
      <vt:lpstr>Gill Sans MT</vt:lpstr>
      <vt:lpstr>Times New Roman</vt:lpstr>
      <vt:lpstr>Wingdings</vt:lpstr>
      <vt:lpstr>Wingdings 2</vt:lpstr>
      <vt:lpstr>Эркер</vt:lpstr>
      <vt:lpstr>Лучшее, что есть в жизни, - возможность заниматься делом, которое того стоит.  Т. Рузвельт  </vt:lpstr>
      <vt:lpstr>Презентация PowerPoint</vt:lpstr>
      <vt:lpstr>Направления и формы работы</vt:lpstr>
      <vt:lpstr>Модуль профориентация</vt:lpstr>
      <vt:lpstr>Презентация PowerPoint</vt:lpstr>
      <vt:lpstr>Проект ранней  профессиональной ориентации «Билет в будущее» урок «ПРОеКТОриЯ», уголок «Моя профессия – моё будущее»</vt:lpstr>
      <vt:lpstr>«Точка роста» – способствует  развитию учащихся навыков и умений  в определенной области знаний.</vt:lpstr>
      <vt:lpstr>Уроки ОВЗ  – формирование общетрудовых профессионально важных навыков (СБО, Сельхоз труд, столярное и швейное дело)</vt:lpstr>
      <vt:lpstr>Квест-игра «Знакомство с профессиями»  дети с ОВЗ,  инклюзия  с большим интересом включаются в игровую, познавательную  деятельность.    </vt:lpstr>
      <vt:lpstr>  Распределение обучающихся  9 классов</vt:lpstr>
      <vt:lpstr>Внеурочная деятельность-   «Выборная кампания», квест-игра «В мире профессий», экскурсия ООО «Дары Малиновки», Полицейский класс…</vt:lpstr>
      <vt:lpstr>     Взаимодействие и сотрудничество       с образовательными учреждениями </vt:lpstr>
      <vt:lpstr>Профориентационные встречи с представителями политехнического, библиотечного, медицинского, филиала Уярского с/х техникума.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Лучшее, что есть в жизни, - возможность заниматься делом, которое того стоит.  Т. Рузвельт  </dc:title>
  <dc:creator>Zav_vospit</dc:creator>
  <cp:lastModifiedBy>Zav_vospit</cp:lastModifiedBy>
  <cp:revision>42</cp:revision>
  <dcterms:created xsi:type="dcterms:W3CDTF">2022-05-12T08:35:29Z</dcterms:created>
  <dcterms:modified xsi:type="dcterms:W3CDTF">2024-12-19T05:30:00Z</dcterms:modified>
</cp:coreProperties>
</file>